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2"/>
    <p:sldId id="257" r:id="rId13"/>
    <p:sldId id="258" r:id="rId14"/>
    <p:sldId id="259" r:id="rId15"/>
    <p:sldId id="260" r:id="rId16"/>
    <p:sldId id="261" r:id="rId17"/>
    <p:sldId id="262" r:id="rId18"/>
    <p:sldId id="263" r:id="rId19"/>
    <p:sldId id="264" r:id="rId20"/>
    <p:sldId id="265" r:id="rId21"/>
    <p:sldId id="266" r:id="rId2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つなぎゴシック" charset="1" panose="00000000000000000000"/>
      <p:regular r:id="rId10"/>
    </p:embeddedFont>
    <p:embeddedFont>
      <p:font typeface="Potta One" charset="1" panose="0000000000000000000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slides/slide1.xml" Type="http://schemas.openxmlformats.org/officeDocument/2006/relationships/slide"/><Relationship Id="rId13" Target="slides/slide2.xml" Type="http://schemas.openxmlformats.org/officeDocument/2006/relationships/slide"/><Relationship Id="rId14" Target="slides/slide3.xml" Type="http://schemas.openxmlformats.org/officeDocument/2006/relationships/slide"/><Relationship Id="rId15" Target="slides/slide4.xml" Type="http://schemas.openxmlformats.org/officeDocument/2006/relationships/slide"/><Relationship Id="rId16" Target="slides/slide5.xml" Type="http://schemas.openxmlformats.org/officeDocument/2006/relationships/slide"/><Relationship Id="rId17" Target="slides/slide6.xml" Type="http://schemas.openxmlformats.org/officeDocument/2006/relationships/slide"/><Relationship Id="rId18" Target="slides/slide7.xml" Type="http://schemas.openxmlformats.org/officeDocument/2006/relationships/slide"/><Relationship Id="rId19" Target="slides/slide8.xml" Type="http://schemas.openxmlformats.org/officeDocument/2006/relationships/slide"/><Relationship Id="rId2" Target="presProps.xml" Type="http://schemas.openxmlformats.org/officeDocument/2006/relationships/presProps"/><Relationship Id="rId20" Target="slides/slide9.xml" Type="http://schemas.openxmlformats.org/officeDocument/2006/relationships/slide"/><Relationship Id="rId21" Target="slides/slide10.xml" Type="http://schemas.openxmlformats.org/officeDocument/2006/relationships/slide"/><Relationship Id="rId22" Target="slides/slide11.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sv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 Id="rId9" Target="../media/image10.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1.sv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 Id="rId9" Target="../media/image10.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0.png" Type="http://schemas.openxmlformats.org/officeDocument/2006/relationships/image"/><Relationship Id="rId9" Target="../media/image11.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10.png" Type="http://schemas.openxmlformats.org/officeDocument/2006/relationships/image"/><Relationship Id="rId9" Target="../media/image11.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111" r="0" b="-15111"/>
            </a:stretch>
          </a:blipFill>
        </p:spPr>
      </p:sp>
      <p:sp>
        <p:nvSpPr>
          <p:cNvPr name="Freeform 3" id="3"/>
          <p:cNvSpPr/>
          <p:nvPr/>
        </p:nvSpPr>
        <p:spPr>
          <a:xfrm flipH="false" flipV="false" rot="0">
            <a:off x="1028700" y="1028700"/>
            <a:ext cx="1376371" cy="1376371"/>
          </a:xfrm>
          <a:custGeom>
            <a:avLst/>
            <a:gdLst/>
            <a:ahLst/>
            <a:cxnLst/>
            <a:rect r="r" b="b" t="t" l="l"/>
            <a:pathLst>
              <a:path h="1376371" w="1376371">
                <a:moveTo>
                  <a:pt x="0" y="0"/>
                </a:moveTo>
                <a:lnTo>
                  <a:pt x="1376371" y="0"/>
                </a:lnTo>
                <a:lnTo>
                  <a:pt x="1376371" y="1376371"/>
                </a:lnTo>
                <a:lnTo>
                  <a:pt x="0" y="13763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4026311" y="6860515"/>
            <a:ext cx="11486393" cy="4795569"/>
          </a:xfrm>
          <a:custGeom>
            <a:avLst/>
            <a:gdLst/>
            <a:ahLst/>
            <a:cxnLst/>
            <a:rect r="r" b="b" t="t" l="l"/>
            <a:pathLst>
              <a:path h="4795569" w="11486393">
                <a:moveTo>
                  <a:pt x="0" y="0"/>
                </a:moveTo>
                <a:lnTo>
                  <a:pt x="11486393" y="0"/>
                </a:lnTo>
                <a:lnTo>
                  <a:pt x="11486393" y="4795570"/>
                </a:lnTo>
                <a:lnTo>
                  <a:pt x="0" y="47955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1896434" y="496587"/>
            <a:ext cx="5820066" cy="5449037"/>
          </a:xfrm>
          <a:custGeom>
            <a:avLst/>
            <a:gdLst/>
            <a:ahLst/>
            <a:cxnLst/>
            <a:rect r="r" b="b" t="t" l="l"/>
            <a:pathLst>
              <a:path h="5449037" w="5820066">
                <a:moveTo>
                  <a:pt x="0" y="0"/>
                </a:moveTo>
                <a:lnTo>
                  <a:pt x="5820066" y="0"/>
                </a:lnTo>
                <a:lnTo>
                  <a:pt x="5820066" y="5449037"/>
                </a:lnTo>
                <a:lnTo>
                  <a:pt x="0" y="5449037"/>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1716886" y="3583404"/>
            <a:ext cx="10108612" cy="2571750"/>
          </a:xfrm>
          <a:prstGeom prst="rect">
            <a:avLst/>
          </a:prstGeom>
        </p:spPr>
        <p:txBody>
          <a:bodyPr anchor="t" rtlCol="false" tIns="0" lIns="0" bIns="0" rIns="0">
            <a:spAutoFit/>
          </a:bodyPr>
          <a:lstStyle/>
          <a:p>
            <a:pPr>
              <a:lnSpc>
                <a:spcPts val="21000"/>
              </a:lnSpc>
            </a:pPr>
            <a:r>
              <a:rPr lang="en-US" sz="15000">
                <a:solidFill>
                  <a:srgbClr val="000000"/>
                </a:solidFill>
                <a:latin typeface="Potta One"/>
              </a:rPr>
              <a:t>FALLACY</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111" r="0" b="-15111"/>
            </a:stretch>
          </a:blipFill>
        </p:spPr>
      </p:sp>
      <p:sp>
        <p:nvSpPr>
          <p:cNvPr name="Freeform 3" id="3"/>
          <p:cNvSpPr/>
          <p:nvPr/>
        </p:nvSpPr>
        <p:spPr>
          <a:xfrm flipH="true" flipV="false" rot="0">
            <a:off x="16571114" y="340514"/>
            <a:ext cx="1376371" cy="1376371"/>
          </a:xfrm>
          <a:custGeom>
            <a:avLst/>
            <a:gdLst/>
            <a:ahLst/>
            <a:cxnLst/>
            <a:rect r="r" b="b" t="t" l="l"/>
            <a:pathLst>
              <a:path h="1376371" w="1376371">
                <a:moveTo>
                  <a:pt x="1376372" y="0"/>
                </a:moveTo>
                <a:lnTo>
                  <a:pt x="0" y="0"/>
                </a:lnTo>
                <a:lnTo>
                  <a:pt x="0" y="1376372"/>
                </a:lnTo>
                <a:lnTo>
                  <a:pt x="1376372" y="1376372"/>
                </a:lnTo>
                <a:lnTo>
                  <a:pt x="1376372"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996592" y="6860515"/>
            <a:ext cx="11486393" cy="4795569"/>
          </a:xfrm>
          <a:custGeom>
            <a:avLst/>
            <a:gdLst/>
            <a:ahLst/>
            <a:cxnLst/>
            <a:rect r="r" b="b" t="t" l="l"/>
            <a:pathLst>
              <a:path h="4795569" w="11486393">
                <a:moveTo>
                  <a:pt x="0" y="0"/>
                </a:moveTo>
                <a:lnTo>
                  <a:pt x="11486393" y="0"/>
                </a:lnTo>
                <a:lnTo>
                  <a:pt x="11486393" y="4795570"/>
                </a:lnTo>
                <a:lnTo>
                  <a:pt x="0" y="47955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0">
            <a:off x="-1922457" y="-1136417"/>
            <a:ext cx="7315200" cy="3813048"/>
          </a:xfrm>
          <a:custGeom>
            <a:avLst/>
            <a:gdLst/>
            <a:ahLst/>
            <a:cxnLst/>
            <a:rect r="r" b="b" t="t" l="l"/>
            <a:pathLst>
              <a:path h="3813048" w="7315200">
                <a:moveTo>
                  <a:pt x="7315200" y="0"/>
                </a:moveTo>
                <a:lnTo>
                  <a:pt x="0" y="0"/>
                </a:lnTo>
                <a:lnTo>
                  <a:pt x="0" y="3813048"/>
                </a:lnTo>
                <a:lnTo>
                  <a:pt x="7315200" y="3813048"/>
                </a:lnTo>
                <a:lnTo>
                  <a:pt x="731520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1735143" y="4255309"/>
            <a:ext cx="11646013" cy="4521210"/>
          </a:xfrm>
          <a:prstGeom prst="rect">
            <a:avLst/>
          </a:prstGeom>
        </p:spPr>
        <p:txBody>
          <a:bodyPr anchor="t" rtlCol="false" tIns="0" lIns="0" bIns="0" rIns="0">
            <a:spAutoFit/>
          </a:bodyPr>
          <a:lstStyle/>
          <a:p>
            <a:pPr>
              <a:lnSpc>
                <a:spcPts val="3573"/>
              </a:lnSpc>
            </a:pPr>
            <a:r>
              <a:rPr lang="en-US" sz="2552">
                <a:solidFill>
                  <a:srgbClr val="000000"/>
                </a:solidFill>
                <a:latin typeface="つなぎゴシック"/>
              </a:rPr>
              <a:t>Appeal to Emotion (Emosional)</a:t>
            </a:r>
          </a:p>
          <a:p>
            <a:pPr>
              <a:lnSpc>
                <a:spcPts val="3573"/>
              </a:lnSpc>
            </a:pPr>
          </a:p>
          <a:p>
            <a:pPr marL="551094" indent="-275547" lvl="1">
              <a:lnSpc>
                <a:spcPts val="3573"/>
              </a:lnSpc>
              <a:buFont typeface="Arial"/>
              <a:buChar char="•"/>
            </a:pPr>
            <a:r>
              <a:rPr lang="en-US" sz="2552">
                <a:solidFill>
                  <a:srgbClr val="000000"/>
                </a:solidFill>
                <a:latin typeface="つなぎゴシック"/>
              </a:rPr>
              <a:t>Contoh: "Kita harus meloloskan undang-undang ini karena jika tidak, itu akan menjadi malapetaka bagi negara kita!"</a:t>
            </a:r>
          </a:p>
          <a:p>
            <a:pPr marL="551094" indent="-275547" lvl="1">
              <a:lnSpc>
                <a:spcPts val="3573"/>
              </a:lnSpc>
              <a:buFont typeface="Arial"/>
              <a:buChar char="•"/>
            </a:pPr>
            <a:r>
              <a:rPr lang="en-US" sz="2552">
                <a:solidFill>
                  <a:srgbClr val="000000"/>
                </a:solidFill>
                <a:latin typeface="つなぎゴシック"/>
              </a:rPr>
              <a:t>Penjelasan: Dalam jenis fallasi ini, argumen didasarkan pada emosi, rasa simpati, atau ketakutan, bukan pada bukti atau logika yang kuat. Meskipun emosi dapat mempengaruhi pandangan seseorang, hal ini tidak memberikan dasar yang kuat untuk mendukung suatu argumen. Ini disebut fallasi karena mengabaikan bukti dan penalaran yang jelas.</a:t>
            </a:r>
          </a:p>
          <a:p>
            <a:pPr>
              <a:lnSpc>
                <a:spcPts val="3573"/>
              </a:lnSpc>
            </a:pPr>
          </a:p>
        </p:txBody>
      </p:sp>
      <p:sp>
        <p:nvSpPr>
          <p:cNvPr name="TextBox 7" id="7"/>
          <p:cNvSpPr txBox="true"/>
          <p:nvPr/>
        </p:nvSpPr>
        <p:spPr>
          <a:xfrm rot="0">
            <a:off x="4845467" y="540206"/>
            <a:ext cx="8068802" cy="1811020"/>
          </a:xfrm>
          <a:prstGeom prst="rect">
            <a:avLst/>
          </a:prstGeom>
        </p:spPr>
        <p:txBody>
          <a:bodyPr anchor="t" rtlCol="false" tIns="0" lIns="0" bIns="0" rIns="0">
            <a:spAutoFit/>
          </a:bodyPr>
          <a:lstStyle/>
          <a:p>
            <a:pPr algn="ctr">
              <a:lnSpc>
                <a:spcPts val="7279"/>
              </a:lnSpc>
            </a:pPr>
            <a:r>
              <a:rPr lang="en-US" sz="5199">
                <a:solidFill>
                  <a:srgbClr val="000000"/>
                </a:solidFill>
                <a:latin typeface="Potta One"/>
              </a:rPr>
              <a:t>CONTOH KASUS INFORMAL FALLACY</a:t>
            </a:r>
          </a:p>
        </p:txBody>
      </p:sp>
      <p:sp>
        <p:nvSpPr>
          <p:cNvPr name="TextBox 8" id="8"/>
          <p:cNvSpPr txBox="true"/>
          <p:nvPr/>
        </p:nvSpPr>
        <p:spPr>
          <a:xfrm rot="0">
            <a:off x="1735143" y="3303175"/>
            <a:ext cx="2993470" cy="896620"/>
          </a:xfrm>
          <a:prstGeom prst="rect">
            <a:avLst/>
          </a:prstGeom>
        </p:spPr>
        <p:txBody>
          <a:bodyPr anchor="t" rtlCol="false" tIns="0" lIns="0" bIns="0" rIns="0">
            <a:spAutoFit/>
          </a:bodyPr>
          <a:lstStyle/>
          <a:p>
            <a:pPr>
              <a:lnSpc>
                <a:spcPts val="7279"/>
              </a:lnSpc>
            </a:pPr>
            <a:r>
              <a:rPr lang="en-US" sz="5199">
                <a:solidFill>
                  <a:srgbClr val="000000"/>
                </a:solidFill>
                <a:latin typeface="つなぎゴシック"/>
              </a:rPr>
              <a:t>Contoh 3</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111" r="0" b="-15111"/>
            </a:stretch>
          </a:blipFill>
        </p:spPr>
      </p:sp>
      <p:sp>
        <p:nvSpPr>
          <p:cNvPr name="Freeform 3" id="3"/>
          <p:cNvSpPr/>
          <p:nvPr/>
        </p:nvSpPr>
        <p:spPr>
          <a:xfrm flipH="false" flipV="false" rot="0">
            <a:off x="15882929" y="7880549"/>
            <a:ext cx="1376371" cy="1376371"/>
          </a:xfrm>
          <a:custGeom>
            <a:avLst/>
            <a:gdLst/>
            <a:ahLst/>
            <a:cxnLst/>
            <a:rect r="r" b="b" t="t" l="l"/>
            <a:pathLst>
              <a:path h="1376371" w="1376371">
                <a:moveTo>
                  <a:pt x="0" y="0"/>
                </a:moveTo>
                <a:lnTo>
                  <a:pt x="1376371" y="0"/>
                </a:lnTo>
                <a:lnTo>
                  <a:pt x="1376371" y="1376371"/>
                </a:lnTo>
                <a:lnTo>
                  <a:pt x="0" y="137637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787288" y="-1998906"/>
            <a:ext cx="11486393" cy="4795569"/>
          </a:xfrm>
          <a:custGeom>
            <a:avLst/>
            <a:gdLst/>
            <a:ahLst/>
            <a:cxnLst/>
            <a:rect r="r" b="b" t="t" l="l"/>
            <a:pathLst>
              <a:path h="4795569" w="11486393">
                <a:moveTo>
                  <a:pt x="0" y="0"/>
                </a:moveTo>
                <a:lnTo>
                  <a:pt x="11486394" y="0"/>
                </a:lnTo>
                <a:lnTo>
                  <a:pt x="11486394" y="4795569"/>
                </a:lnTo>
                <a:lnTo>
                  <a:pt x="0" y="479556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5" id="5"/>
          <p:cNvSpPr txBox="true"/>
          <p:nvPr/>
        </p:nvSpPr>
        <p:spPr>
          <a:xfrm rot="0">
            <a:off x="6732982" y="2558538"/>
            <a:ext cx="10108612" cy="4447236"/>
          </a:xfrm>
          <a:prstGeom prst="rect">
            <a:avLst/>
          </a:prstGeom>
        </p:spPr>
        <p:txBody>
          <a:bodyPr anchor="t" rtlCol="false" tIns="0" lIns="0" bIns="0" rIns="0">
            <a:spAutoFit/>
          </a:bodyPr>
          <a:lstStyle/>
          <a:p>
            <a:pPr algn="ctr">
              <a:lnSpc>
                <a:spcPts val="17887"/>
              </a:lnSpc>
            </a:pPr>
            <a:r>
              <a:rPr lang="en-US" sz="12776">
                <a:solidFill>
                  <a:srgbClr val="000000"/>
                </a:solidFill>
                <a:latin typeface="Potta One"/>
              </a:rPr>
              <a:t>THANK YOU</a:t>
            </a:r>
          </a:p>
        </p:txBody>
      </p:sp>
      <p:sp>
        <p:nvSpPr>
          <p:cNvPr name="Freeform 6" id="6"/>
          <p:cNvSpPr/>
          <p:nvPr/>
        </p:nvSpPr>
        <p:spPr>
          <a:xfrm flipH="false" flipV="false" rot="0">
            <a:off x="584531" y="398878"/>
            <a:ext cx="6235807" cy="6056528"/>
          </a:xfrm>
          <a:custGeom>
            <a:avLst/>
            <a:gdLst/>
            <a:ahLst/>
            <a:cxnLst/>
            <a:rect r="r" b="b" t="t" l="l"/>
            <a:pathLst>
              <a:path h="6056528" w="6235807">
                <a:moveTo>
                  <a:pt x="0" y="0"/>
                </a:moveTo>
                <a:lnTo>
                  <a:pt x="6235807" y="0"/>
                </a:lnTo>
                <a:lnTo>
                  <a:pt x="6235807" y="6056528"/>
                </a:lnTo>
                <a:lnTo>
                  <a:pt x="0" y="60565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7" id="7"/>
          <p:cNvSpPr/>
          <p:nvPr/>
        </p:nvSpPr>
        <p:spPr>
          <a:xfrm flipH="false" flipV="false" rot="0">
            <a:off x="-1777500" y="6455406"/>
            <a:ext cx="5479934" cy="5281286"/>
          </a:xfrm>
          <a:custGeom>
            <a:avLst/>
            <a:gdLst/>
            <a:ahLst/>
            <a:cxnLst/>
            <a:rect r="r" b="b" t="t" l="l"/>
            <a:pathLst>
              <a:path h="5281286" w="5479934">
                <a:moveTo>
                  <a:pt x="0" y="0"/>
                </a:moveTo>
                <a:lnTo>
                  <a:pt x="5479934" y="0"/>
                </a:lnTo>
                <a:lnTo>
                  <a:pt x="5479934" y="5281286"/>
                </a:lnTo>
                <a:lnTo>
                  <a:pt x="0" y="528128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8" id="8"/>
          <p:cNvSpPr/>
          <p:nvPr/>
        </p:nvSpPr>
        <p:spPr>
          <a:xfrm flipH="false" flipV="false" rot="0">
            <a:off x="4152275" y="6850468"/>
            <a:ext cx="8231214" cy="3436532"/>
          </a:xfrm>
          <a:custGeom>
            <a:avLst/>
            <a:gdLst/>
            <a:ahLst/>
            <a:cxnLst/>
            <a:rect r="r" b="b" t="t" l="l"/>
            <a:pathLst>
              <a:path h="3436532" w="8231214">
                <a:moveTo>
                  <a:pt x="0" y="0"/>
                </a:moveTo>
                <a:lnTo>
                  <a:pt x="8231214" y="0"/>
                </a:lnTo>
                <a:lnTo>
                  <a:pt x="8231214" y="3436532"/>
                </a:lnTo>
                <a:lnTo>
                  <a:pt x="0" y="343653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111" r="0" b="-15111"/>
            </a:stretch>
          </a:blipFill>
        </p:spPr>
      </p:sp>
      <p:sp>
        <p:nvSpPr>
          <p:cNvPr name="Freeform 3" id="3"/>
          <p:cNvSpPr/>
          <p:nvPr/>
        </p:nvSpPr>
        <p:spPr>
          <a:xfrm flipH="false" flipV="true" rot="0">
            <a:off x="340514" y="8570114"/>
            <a:ext cx="1376371" cy="1376371"/>
          </a:xfrm>
          <a:custGeom>
            <a:avLst/>
            <a:gdLst/>
            <a:ahLst/>
            <a:cxnLst/>
            <a:rect r="r" b="b" t="t" l="l"/>
            <a:pathLst>
              <a:path h="1376371" w="1376371">
                <a:moveTo>
                  <a:pt x="0" y="1376372"/>
                </a:moveTo>
                <a:lnTo>
                  <a:pt x="1376372" y="1376372"/>
                </a:lnTo>
                <a:lnTo>
                  <a:pt x="1376372" y="0"/>
                </a:lnTo>
                <a:lnTo>
                  <a:pt x="0" y="0"/>
                </a:lnTo>
                <a:lnTo>
                  <a:pt x="0" y="1376372"/>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5743197" y="-2138434"/>
            <a:ext cx="11486393" cy="4795569"/>
          </a:xfrm>
          <a:custGeom>
            <a:avLst/>
            <a:gdLst/>
            <a:ahLst/>
            <a:cxnLst/>
            <a:rect r="r" b="b" t="t" l="l"/>
            <a:pathLst>
              <a:path h="4795569" w="11486393">
                <a:moveTo>
                  <a:pt x="0" y="0"/>
                </a:moveTo>
                <a:lnTo>
                  <a:pt x="11486394" y="0"/>
                </a:lnTo>
                <a:lnTo>
                  <a:pt x="11486394" y="4795569"/>
                </a:lnTo>
                <a:lnTo>
                  <a:pt x="0" y="4795569"/>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1952248" y="8039962"/>
            <a:ext cx="7315200" cy="3813048"/>
          </a:xfrm>
          <a:custGeom>
            <a:avLst/>
            <a:gdLst/>
            <a:ahLst/>
            <a:cxnLst/>
            <a:rect r="r" b="b" t="t" l="l"/>
            <a:pathLst>
              <a:path h="3813048" w="7315200">
                <a:moveTo>
                  <a:pt x="0" y="0"/>
                </a:moveTo>
                <a:lnTo>
                  <a:pt x="7315200" y="0"/>
                </a:lnTo>
                <a:lnTo>
                  <a:pt x="7315200" y="3813048"/>
                </a:lnTo>
                <a:lnTo>
                  <a:pt x="0" y="381304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1716886" y="4043692"/>
            <a:ext cx="13606449" cy="3975497"/>
          </a:xfrm>
          <a:prstGeom prst="rect">
            <a:avLst/>
          </a:prstGeom>
        </p:spPr>
        <p:txBody>
          <a:bodyPr anchor="t" rtlCol="false" tIns="0" lIns="0" bIns="0" rIns="0">
            <a:spAutoFit/>
          </a:bodyPr>
          <a:lstStyle/>
          <a:p>
            <a:pPr>
              <a:lnSpc>
                <a:spcPts val="6352"/>
              </a:lnSpc>
            </a:pPr>
            <a:r>
              <a:rPr lang="en-US" sz="3781">
                <a:solidFill>
                  <a:srgbClr val="000000"/>
                </a:solidFill>
                <a:latin typeface="つなぎゴシック"/>
              </a:rPr>
              <a:t>Dari segi Bahasa, kata fallacy berasal dari Bahasa Latin, fallacia yang berarti deception atau dalam Bahasa Indonesia berarti tipu muslihat. Sederhananya, logical fallacy merupakan kesalahan logika berpikir seseorang yang diakibatkan penyampaian argumen yang salah atau bertele-tele.</a:t>
            </a:r>
          </a:p>
        </p:txBody>
      </p:sp>
      <p:sp>
        <p:nvSpPr>
          <p:cNvPr name="TextBox 7" id="7"/>
          <p:cNvSpPr txBox="true"/>
          <p:nvPr/>
        </p:nvSpPr>
        <p:spPr>
          <a:xfrm rot="0">
            <a:off x="1716886" y="2001980"/>
            <a:ext cx="13695822" cy="1226820"/>
          </a:xfrm>
          <a:prstGeom prst="rect">
            <a:avLst/>
          </a:prstGeom>
        </p:spPr>
        <p:txBody>
          <a:bodyPr anchor="t" rtlCol="false" tIns="0" lIns="0" bIns="0" rIns="0">
            <a:spAutoFit/>
          </a:bodyPr>
          <a:lstStyle/>
          <a:p>
            <a:pPr>
              <a:lnSpc>
                <a:spcPts val="10080"/>
              </a:lnSpc>
            </a:pPr>
            <a:r>
              <a:rPr lang="en-US" sz="7200">
                <a:solidFill>
                  <a:srgbClr val="000000"/>
                </a:solidFill>
                <a:latin typeface="Potta One"/>
              </a:rPr>
              <a:t>WHAT IS FALLACY ?</a:t>
            </a:r>
          </a:p>
        </p:txBody>
      </p:sp>
      <p:sp>
        <p:nvSpPr>
          <p:cNvPr name="Freeform 8" id="8"/>
          <p:cNvSpPr/>
          <p:nvPr/>
        </p:nvSpPr>
        <p:spPr>
          <a:xfrm flipH="true" flipV="false" rot="0">
            <a:off x="12528708" y="-2710099"/>
            <a:ext cx="6162281" cy="5938899"/>
          </a:xfrm>
          <a:custGeom>
            <a:avLst/>
            <a:gdLst/>
            <a:ahLst/>
            <a:cxnLst/>
            <a:rect r="r" b="b" t="t" l="l"/>
            <a:pathLst>
              <a:path h="5938899" w="6162281">
                <a:moveTo>
                  <a:pt x="6162281" y="0"/>
                </a:moveTo>
                <a:lnTo>
                  <a:pt x="0" y="0"/>
                </a:lnTo>
                <a:lnTo>
                  <a:pt x="0" y="5938899"/>
                </a:lnTo>
                <a:lnTo>
                  <a:pt x="6162281" y="5938899"/>
                </a:lnTo>
                <a:lnTo>
                  <a:pt x="6162281"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BEBEB"/>
        </a:solidFill>
      </p:bgPr>
    </p:bg>
    <p:spTree>
      <p:nvGrpSpPr>
        <p:cNvPr id="1" name=""/>
        <p:cNvGrpSpPr/>
        <p:nvPr/>
      </p:nvGrpSpPr>
      <p:grpSpPr>
        <a:xfrm>
          <a:off x="0" y="0"/>
          <a:ext cx="0" cy="0"/>
          <a:chOff x="0" y="0"/>
          <a:chExt cx="0" cy="0"/>
        </a:xfrm>
      </p:grpSpPr>
      <p:sp>
        <p:nvSpPr>
          <p:cNvPr name="Freeform 2" id="2"/>
          <p:cNvSpPr/>
          <p:nvPr/>
        </p:nvSpPr>
        <p:spPr>
          <a:xfrm flipH="false" flipV="true" rot="0">
            <a:off x="340514" y="8570114"/>
            <a:ext cx="1376371" cy="1376371"/>
          </a:xfrm>
          <a:custGeom>
            <a:avLst/>
            <a:gdLst/>
            <a:ahLst/>
            <a:cxnLst/>
            <a:rect r="r" b="b" t="t" l="l"/>
            <a:pathLst>
              <a:path h="1376371" w="1376371">
                <a:moveTo>
                  <a:pt x="0" y="1376372"/>
                </a:moveTo>
                <a:lnTo>
                  <a:pt x="1376372" y="1376372"/>
                </a:lnTo>
                <a:lnTo>
                  <a:pt x="1376372" y="0"/>
                </a:lnTo>
                <a:lnTo>
                  <a:pt x="0" y="0"/>
                </a:lnTo>
                <a:lnTo>
                  <a:pt x="0" y="1376372"/>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743197" y="-2138434"/>
            <a:ext cx="11486393" cy="4795569"/>
          </a:xfrm>
          <a:custGeom>
            <a:avLst/>
            <a:gdLst/>
            <a:ahLst/>
            <a:cxnLst/>
            <a:rect r="r" b="b" t="t" l="l"/>
            <a:pathLst>
              <a:path h="4795569" w="11486393">
                <a:moveTo>
                  <a:pt x="0" y="0"/>
                </a:moveTo>
                <a:lnTo>
                  <a:pt x="11486394" y="0"/>
                </a:lnTo>
                <a:lnTo>
                  <a:pt x="11486394" y="4795569"/>
                </a:lnTo>
                <a:lnTo>
                  <a:pt x="0" y="47955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1952248" y="8039962"/>
            <a:ext cx="7315200" cy="3813048"/>
          </a:xfrm>
          <a:custGeom>
            <a:avLst/>
            <a:gdLst/>
            <a:ahLst/>
            <a:cxnLst/>
            <a:rect r="r" b="b" t="t" l="l"/>
            <a:pathLst>
              <a:path h="3813048" w="7315200">
                <a:moveTo>
                  <a:pt x="0" y="0"/>
                </a:moveTo>
                <a:lnTo>
                  <a:pt x="7315200" y="0"/>
                </a:lnTo>
                <a:lnTo>
                  <a:pt x="7315200" y="3813048"/>
                </a:lnTo>
                <a:lnTo>
                  <a:pt x="0" y="381304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5" id="5"/>
          <p:cNvSpPr txBox="true"/>
          <p:nvPr/>
        </p:nvSpPr>
        <p:spPr>
          <a:xfrm rot="0">
            <a:off x="1716886" y="2001980"/>
            <a:ext cx="13695822" cy="1226820"/>
          </a:xfrm>
          <a:prstGeom prst="rect">
            <a:avLst/>
          </a:prstGeom>
        </p:spPr>
        <p:txBody>
          <a:bodyPr anchor="t" rtlCol="false" tIns="0" lIns="0" bIns="0" rIns="0">
            <a:spAutoFit/>
          </a:bodyPr>
          <a:lstStyle/>
          <a:p>
            <a:pPr>
              <a:lnSpc>
                <a:spcPts val="10080"/>
              </a:lnSpc>
            </a:pPr>
            <a:r>
              <a:rPr lang="en-US" sz="7200">
                <a:solidFill>
                  <a:srgbClr val="000000"/>
                </a:solidFill>
                <a:latin typeface="Potta One"/>
              </a:rPr>
              <a:t>FORMAL FALLACY</a:t>
            </a:r>
          </a:p>
        </p:txBody>
      </p:sp>
      <p:sp>
        <p:nvSpPr>
          <p:cNvPr name="Freeform 6" id="6"/>
          <p:cNvSpPr/>
          <p:nvPr/>
        </p:nvSpPr>
        <p:spPr>
          <a:xfrm flipH="true" flipV="false" rot="0">
            <a:off x="12528708" y="-2710099"/>
            <a:ext cx="6162281" cy="5938899"/>
          </a:xfrm>
          <a:custGeom>
            <a:avLst/>
            <a:gdLst/>
            <a:ahLst/>
            <a:cxnLst/>
            <a:rect r="r" b="b" t="t" l="l"/>
            <a:pathLst>
              <a:path h="5938899" w="6162281">
                <a:moveTo>
                  <a:pt x="6162281" y="0"/>
                </a:moveTo>
                <a:lnTo>
                  <a:pt x="0" y="0"/>
                </a:lnTo>
                <a:lnTo>
                  <a:pt x="0" y="5938899"/>
                </a:lnTo>
                <a:lnTo>
                  <a:pt x="6162281" y="5938899"/>
                </a:lnTo>
                <a:lnTo>
                  <a:pt x="6162281"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1716886" y="4043692"/>
            <a:ext cx="13606449" cy="2365484"/>
          </a:xfrm>
          <a:prstGeom prst="rect">
            <a:avLst/>
          </a:prstGeom>
        </p:spPr>
        <p:txBody>
          <a:bodyPr anchor="t" rtlCol="false" tIns="0" lIns="0" bIns="0" rIns="0">
            <a:spAutoFit/>
          </a:bodyPr>
          <a:lstStyle/>
          <a:p>
            <a:pPr>
              <a:lnSpc>
                <a:spcPts val="6352"/>
              </a:lnSpc>
            </a:pPr>
            <a:r>
              <a:rPr lang="en-US" sz="3781">
                <a:solidFill>
                  <a:srgbClr val="000000"/>
                </a:solidFill>
                <a:latin typeface="つなぎゴシック"/>
              </a:rPr>
              <a:t>Formal fallacy terjadi ketika kesalahan dalam argumen terkait dengan struktur formal argumen itu sendiri, yang dapat dinyatakan dalam bentuk proposisi, premis, dan kesimpulan.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111" r="0" b="-15111"/>
            </a:stretch>
          </a:blipFill>
        </p:spPr>
      </p:sp>
      <p:sp>
        <p:nvSpPr>
          <p:cNvPr name="Freeform 3" id="3"/>
          <p:cNvSpPr/>
          <p:nvPr/>
        </p:nvSpPr>
        <p:spPr>
          <a:xfrm flipH="true" flipV="false" rot="0">
            <a:off x="16571114" y="340514"/>
            <a:ext cx="1376371" cy="1376371"/>
          </a:xfrm>
          <a:custGeom>
            <a:avLst/>
            <a:gdLst/>
            <a:ahLst/>
            <a:cxnLst/>
            <a:rect r="r" b="b" t="t" l="l"/>
            <a:pathLst>
              <a:path h="1376371" w="1376371">
                <a:moveTo>
                  <a:pt x="1376372" y="0"/>
                </a:moveTo>
                <a:lnTo>
                  <a:pt x="0" y="0"/>
                </a:lnTo>
                <a:lnTo>
                  <a:pt x="0" y="1376372"/>
                </a:lnTo>
                <a:lnTo>
                  <a:pt x="1376372" y="1376372"/>
                </a:lnTo>
                <a:lnTo>
                  <a:pt x="1376372"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996592" y="6860515"/>
            <a:ext cx="11486393" cy="4795569"/>
          </a:xfrm>
          <a:custGeom>
            <a:avLst/>
            <a:gdLst/>
            <a:ahLst/>
            <a:cxnLst/>
            <a:rect r="r" b="b" t="t" l="l"/>
            <a:pathLst>
              <a:path h="4795569" w="11486393">
                <a:moveTo>
                  <a:pt x="0" y="0"/>
                </a:moveTo>
                <a:lnTo>
                  <a:pt x="11486393" y="0"/>
                </a:lnTo>
                <a:lnTo>
                  <a:pt x="11486393" y="4795570"/>
                </a:lnTo>
                <a:lnTo>
                  <a:pt x="0" y="47955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0">
            <a:off x="-1922457" y="-1136417"/>
            <a:ext cx="7315200" cy="3813048"/>
          </a:xfrm>
          <a:custGeom>
            <a:avLst/>
            <a:gdLst/>
            <a:ahLst/>
            <a:cxnLst/>
            <a:rect r="r" b="b" t="t" l="l"/>
            <a:pathLst>
              <a:path h="3813048" w="7315200">
                <a:moveTo>
                  <a:pt x="7315200" y="0"/>
                </a:moveTo>
                <a:lnTo>
                  <a:pt x="0" y="0"/>
                </a:lnTo>
                <a:lnTo>
                  <a:pt x="0" y="3813048"/>
                </a:lnTo>
                <a:lnTo>
                  <a:pt x="7315200" y="3813048"/>
                </a:lnTo>
                <a:lnTo>
                  <a:pt x="731520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1735143" y="4255309"/>
            <a:ext cx="11646013" cy="4521210"/>
          </a:xfrm>
          <a:prstGeom prst="rect">
            <a:avLst/>
          </a:prstGeom>
        </p:spPr>
        <p:txBody>
          <a:bodyPr anchor="t" rtlCol="false" tIns="0" lIns="0" bIns="0" rIns="0">
            <a:spAutoFit/>
          </a:bodyPr>
          <a:lstStyle/>
          <a:p>
            <a:pPr>
              <a:lnSpc>
                <a:spcPts val="3573"/>
              </a:lnSpc>
            </a:pPr>
            <a:r>
              <a:rPr lang="en-US" sz="2552">
                <a:solidFill>
                  <a:srgbClr val="000000"/>
                </a:solidFill>
                <a:latin typeface="つなぎゴシック"/>
              </a:rPr>
              <a:t>Modus Ponens yang Salah</a:t>
            </a:r>
          </a:p>
          <a:p>
            <a:pPr>
              <a:lnSpc>
                <a:spcPts val="3573"/>
              </a:lnSpc>
            </a:pPr>
          </a:p>
          <a:p>
            <a:pPr marL="551094" indent="-275547" lvl="1">
              <a:lnSpc>
                <a:spcPts val="3573"/>
              </a:lnSpc>
              <a:buFont typeface="Arial"/>
              <a:buChar char="•"/>
            </a:pPr>
            <a:r>
              <a:rPr lang="en-US" sz="2552">
                <a:solidFill>
                  <a:srgbClr val="000000"/>
                </a:solidFill>
                <a:latin typeface="つなぎゴシック"/>
              </a:rPr>
              <a:t>Contoh: Jika hujan turun, maka tanah akan basah. Hujan turun. Oleh karena itu, tanah basah.</a:t>
            </a:r>
          </a:p>
          <a:p>
            <a:pPr marL="551094" indent="-275547" lvl="1">
              <a:lnSpc>
                <a:spcPts val="3573"/>
              </a:lnSpc>
              <a:buFont typeface="Arial"/>
              <a:buChar char="•"/>
            </a:pPr>
            <a:r>
              <a:rPr lang="en-US" sz="2552">
                <a:solidFill>
                  <a:srgbClr val="000000"/>
                </a:solidFill>
                <a:latin typeface="つなぎゴシック"/>
              </a:rPr>
              <a:t>Penjelasan: Dalam modus ponens yang benar, jika P maka Q, dan P adalah benar, maka Q harus benar. Namun, dalam contoh di atas, kesimpulan "tanah basah" dibuat tanpa memeriksa apakah premis kedua ("hujan turun") benar. Mungkin tanah basah karena ada penyiraman atau sebab lainnya, bukan karena hujan.</a:t>
            </a:r>
          </a:p>
          <a:p>
            <a:pPr>
              <a:lnSpc>
                <a:spcPts val="3573"/>
              </a:lnSpc>
            </a:pPr>
          </a:p>
        </p:txBody>
      </p:sp>
      <p:sp>
        <p:nvSpPr>
          <p:cNvPr name="TextBox 7" id="7"/>
          <p:cNvSpPr txBox="true"/>
          <p:nvPr/>
        </p:nvSpPr>
        <p:spPr>
          <a:xfrm rot="0">
            <a:off x="4845467" y="540206"/>
            <a:ext cx="8068802" cy="1811020"/>
          </a:xfrm>
          <a:prstGeom prst="rect">
            <a:avLst/>
          </a:prstGeom>
        </p:spPr>
        <p:txBody>
          <a:bodyPr anchor="t" rtlCol="false" tIns="0" lIns="0" bIns="0" rIns="0">
            <a:spAutoFit/>
          </a:bodyPr>
          <a:lstStyle/>
          <a:p>
            <a:pPr algn="ctr">
              <a:lnSpc>
                <a:spcPts val="7279"/>
              </a:lnSpc>
            </a:pPr>
            <a:r>
              <a:rPr lang="en-US" sz="5199">
                <a:solidFill>
                  <a:srgbClr val="000000"/>
                </a:solidFill>
                <a:latin typeface="Potta One"/>
              </a:rPr>
              <a:t>CONTOH KASUS FORMAL FALLACY</a:t>
            </a:r>
          </a:p>
        </p:txBody>
      </p:sp>
      <p:sp>
        <p:nvSpPr>
          <p:cNvPr name="TextBox 8" id="8"/>
          <p:cNvSpPr txBox="true"/>
          <p:nvPr/>
        </p:nvSpPr>
        <p:spPr>
          <a:xfrm rot="0">
            <a:off x="1735143" y="3303175"/>
            <a:ext cx="2993470" cy="896620"/>
          </a:xfrm>
          <a:prstGeom prst="rect">
            <a:avLst/>
          </a:prstGeom>
        </p:spPr>
        <p:txBody>
          <a:bodyPr anchor="t" rtlCol="false" tIns="0" lIns="0" bIns="0" rIns="0">
            <a:spAutoFit/>
          </a:bodyPr>
          <a:lstStyle/>
          <a:p>
            <a:pPr>
              <a:lnSpc>
                <a:spcPts val="7279"/>
              </a:lnSpc>
            </a:pPr>
            <a:r>
              <a:rPr lang="en-US" sz="5199">
                <a:solidFill>
                  <a:srgbClr val="000000"/>
                </a:solidFill>
                <a:latin typeface="つなぎゴシック"/>
              </a:rPr>
              <a:t>Contoh 1</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111" r="0" b="-15111"/>
            </a:stretch>
          </a:blipFill>
        </p:spPr>
      </p:sp>
      <p:sp>
        <p:nvSpPr>
          <p:cNvPr name="Freeform 3" id="3"/>
          <p:cNvSpPr/>
          <p:nvPr/>
        </p:nvSpPr>
        <p:spPr>
          <a:xfrm flipH="true" flipV="false" rot="0">
            <a:off x="16571114" y="340514"/>
            <a:ext cx="1376371" cy="1376371"/>
          </a:xfrm>
          <a:custGeom>
            <a:avLst/>
            <a:gdLst/>
            <a:ahLst/>
            <a:cxnLst/>
            <a:rect r="r" b="b" t="t" l="l"/>
            <a:pathLst>
              <a:path h="1376371" w="1376371">
                <a:moveTo>
                  <a:pt x="1376372" y="0"/>
                </a:moveTo>
                <a:lnTo>
                  <a:pt x="0" y="0"/>
                </a:lnTo>
                <a:lnTo>
                  <a:pt x="0" y="1376372"/>
                </a:lnTo>
                <a:lnTo>
                  <a:pt x="1376372" y="1376372"/>
                </a:lnTo>
                <a:lnTo>
                  <a:pt x="1376372"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996592" y="6860515"/>
            <a:ext cx="11486393" cy="4795569"/>
          </a:xfrm>
          <a:custGeom>
            <a:avLst/>
            <a:gdLst/>
            <a:ahLst/>
            <a:cxnLst/>
            <a:rect r="r" b="b" t="t" l="l"/>
            <a:pathLst>
              <a:path h="4795569" w="11486393">
                <a:moveTo>
                  <a:pt x="0" y="0"/>
                </a:moveTo>
                <a:lnTo>
                  <a:pt x="11486393" y="0"/>
                </a:lnTo>
                <a:lnTo>
                  <a:pt x="11486393" y="4795570"/>
                </a:lnTo>
                <a:lnTo>
                  <a:pt x="0" y="47955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0">
            <a:off x="-1922457" y="-1136417"/>
            <a:ext cx="7315200" cy="3813048"/>
          </a:xfrm>
          <a:custGeom>
            <a:avLst/>
            <a:gdLst/>
            <a:ahLst/>
            <a:cxnLst/>
            <a:rect r="r" b="b" t="t" l="l"/>
            <a:pathLst>
              <a:path h="3813048" w="7315200">
                <a:moveTo>
                  <a:pt x="7315200" y="0"/>
                </a:moveTo>
                <a:lnTo>
                  <a:pt x="0" y="0"/>
                </a:lnTo>
                <a:lnTo>
                  <a:pt x="0" y="3813048"/>
                </a:lnTo>
                <a:lnTo>
                  <a:pt x="7315200" y="3813048"/>
                </a:lnTo>
                <a:lnTo>
                  <a:pt x="731520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1735143" y="4255309"/>
            <a:ext cx="11646013" cy="4975052"/>
          </a:xfrm>
          <a:prstGeom prst="rect">
            <a:avLst/>
          </a:prstGeom>
        </p:spPr>
        <p:txBody>
          <a:bodyPr anchor="t" rtlCol="false" tIns="0" lIns="0" bIns="0" rIns="0">
            <a:spAutoFit/>
          </a:bodyPr>
          <a:lstStyle/>
          <a:p>
            <a:pPr>
              <a:lnSpc>
                <a:spcPts val="3573"/>
              </a:lnSpc>
            </a:pPr>
            <a:r>
              <a:rPr lang="en-US" sz="2552">
                <a:solidFill>
                  <a:srgbClr val="000000"/>
                </a:solidFill>
                <a:latin typeface="つなぎゴシック"/>
              </a:rPr>
              <a:t>Penyangkalan Consequent (Modus Tollens yang Salah)</a:t>
            </a:r>
          </a:p>
          <a:p>
            <a:pPr>
              <a:lnSpc>
                <a:spcPts val="3573"/>
              </a:lnSpc>
            </a:pPr>
          </a:p>
          <a:p>
            <a:pPr marL="551094" indent="-275547" lvl="1">
              <a:lnSpc>
                <a:spcPts val="3573"/>
              </a:lnSpc>
              <a:buFont typeface="Arial"/>
              <a:buChar char="•"/>
            </a:pPr>
            <a:r>
              <a:rPr lang="en-US" sz="2552">
                <a:solidFill>
                  <a:srgbClr val="000000"/>
                </a:solidFill>
                <a:latin typeface="つなぎゴシック"/>
              </a:rPr>
              <a:t>Contoh: Jika hari ini hujan, maka lapangan akan basah. Lapangan tidak basah. Oleh karena itu, hari ini tidak hujan.</a:t>
            </a:r>
          </a:p>
          <a:p>
            <a:pPr marL="551094" indent="-275547" lvl="1">
              <a:lnSpc>
                <a:spcPts val="3573"/>
              </a:lnSpc>
              <a:buFont typeface="Arial"/>
              <a:buChar char="•"/>
            </a:pPr>
            <a:r>
              <a:rPr lang="en-US" sz="2552">
                <a:solidFill>
                  <a:srgbClr val="000000"/>
                </a:solidFill>
                <a:latin typeface="つなぎゴシック"/>
              </a:rPr>
              <a:t>Penjelasan: Dalam modus tollens yang benar, jika P maka Q, dan Q tidak terjadi, maka P tidak bisa terjadi. Namun, dalam contoh tersebut, kesimpulan "hari ini tidak hujan" dibuat tanpa memeriksa apakah premis kedua ("lapangan tidak basah") benar. Lapangan bisa saja tidak basah karena memiliki sistem drainase yang baik atau sebab lainnya, bukan karena tidak hujan.</a:t>
            </a:r>
          </a:p>
          <a:p>
            <a:pPr>
              <a:lnSpc>
                <a:spcPts val="3573"/>
              </a:lnSpc>
            </a:pPr>
          </a:p>
        </p:txBody>
      </p:sp>
      <p:sp>
        <p:nvSpPr>
          <p:cNvPr name="TextBox 7" id="7"/>
          <p:cNvSpPr txBox="true"/>
          <p:nvPr/>
        </p:nvSpPr>
        <p:spPr>
          <a:xfrm rot="0">
            <a:off x="4845467" y="540206"/>
            <a:ext cx="8068802" cy="1811020"/>
          </a:xfrm>
          <a:prstGeom prst="rect">
            <a:avLst/>
          </a:prstGeom>
        </p:spPr>
        <p:txBody>
          <a:bodyPr anchor="t" rtlCol="false" tIns="0" lIns="0" bIns="0" rIns="0">
            <a:spAutoFit/>
          </a:bodyPr>
          <a:lstStyle/>
          <a:p>
            <a:pPr algn="ctr">
              <a:lnSpc>
                <a:spcPts val="7279"/>
              </a:lnSpc>
            </a:pPr>
            <a:r>
              <a:rPr lang="en-US" sz="5199">
                <a:solidFill>
                  <a:srgbClr val="000000"/>
                </a:solidFill>
                <a:latin typeface="Potta One"/>
              </a:rPr>
              <a:t>CONTOH KASUS FORMAL FALLACY</a:t>
            </a:r>
          </a:p>
        </p:txBody>
      </p:sp>
      <p:sp>
        <p:nvSpPr>
          <p:cNvPr name="TextBox 8" id="8"/>
          <p:cNvSpPr txBox="true"/>
          <p:nvPr/>
        </p:nvSpPr>
        <p:spPr>
          <a:xfrm rot="0">
            <a:off x="1735143" y="3303175"/>
            <a:ext cx="2993470" cy="896620"/>
          </a:xfrm>
          <a:prstGeom prst="rect">
            <a:avLst/>
          </a:prstGeom>
        </p:spPr>
        <p:txBody>
          <a:bodyPr anchor="t" rtlCol="false" tIns="0" lIns="0" bIns="0" rIns="0">
            <a:spAutoFit/>
          </a:bodyPr>
          <a:lstStyle/>
          <a:p>
            <a:pPr>
              <a:lnSpc>
                <a:spcPts val="7279"/>
              </a:lnSpc>
            </a:pPr>
            <a:r>
              <a:rPr lang="en-US" sz="5199">
                <a:solidFill>
                  <a:srgbClr val="000000"/>
                </a:solidFill>
                <a:latin typeface="つなぎゴシック"/>
              </a:rPr>
              <a:t>Contoh 2</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111" r="0" b="-15111"/>
            </a:stretch>
          </a:blipFill>
        </p:spPr>
      </p:sp>
      <p:sp>
        <p:nvSpPr>
          <p:cNvPr name="Freeform 3" id="3"/>
          <p:cNvSpPr/>
          <p:nvPr/>
        </p:nvSpPr>
        <p:spPr>
          <a:xfrm flipH="true" flipV="false" rot="0">
            <a:off x="16571114" y="340514"/>
            <a:ext cx="1376371" cy="1376371"/>
          </a:xfrm>
          <a:custGeom>
            <a:avLst/>
            <a:gdLst/>
            <a:ahLst/>
            <a:cxnLst/>
            <a:rect r="r" b="b" t="t" l="l"/>
            <a:pathLst>
              <a:path h="1376371" w="1376371">
                <a:moveTo>
                  <a:pt x="1376372" y="0"/>
                </a:moveTo>
                <a:lnTo>
                  <a:pt x="0" y="0"/>
                </a:lnTo>
                <a:lnTo>
                  <a:pt x="0" y="1376372"/>
                </a:lnTo>
                <a:lnTo>
                  <a:pt x="1376372" y="1376372"/>
                </a:lnTo>
                <a:lnTo>
                  <a:pt x="1376372"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996592" y="6860515"/>
            <a:ext cx="11486393" cy="4795569"/>
          </a:xfrm>
          <a:custGeom>
            <a:avLst/>
            <a:gdLst/>
            <a:ahLst/>
            <a:cxnLst/>
            <a:rect r="r" b="b" t="t" l="l"/>
            <a:pathLst>
              <a:path h="4795569" w="11486393">
                <a:moveTo>
                  <a:pt x="0" y="0"/>
                </a:moveTo>
                <a:lnTo>
                  <a:pt x="11486393" y="0"/>
                </a:lnTo>
                <a:lnTo>
                  <a:pt x="11486393" y="4795570"/>
                </a:lnTo>
                <a:lnTo>
                  <a:pt x="0" y="47955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0">
            <a:off x="-1922457" y="-1136417"/>
            <a:ext cx="7315200" cy="3813048"/>
          </a:xfrm>
          <a:custGeom>
            <a:avLst/>
            <a:gdLst/>
            <a:ahLst/>
            <a:cxnLst/>
            <a:rect r="r" b="b" t="t" l="l"/>
            <a:pathLst>
              <a:path h="3813048" w="7315200">
                <a:moveTo>
                  <a:pt x="7315200" y="0"/>
                </a:moveTo>
                <a:lnTo>
                  <a:pt x="0" y="0"/>
                </a:lnTo>
                <a:lnTo>
                  <a:pt x="0" y="3813048"/>
                </a:lnTo>
                <a:lnTo>
                  <a:pt x="7315200" y="3813048"/>
                </a:lnTo>
                <a:lnTo>
                  <a:pt x="731520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1735143" y="4255309"/>
            <a:ext cx="11646013" cy="4067368"/>
          </a:xfrm>
          <a:prstGeom prst="rect">
            <a:avLst/>
          </a:prstGeom>
        </p:spPr>
        <p:txBody>
          <a:bodyPr anchor="t" rtlCol="false" tIns="0" lIns="0" bIns="0" rIns="0">
            <a:spAutoFit/>
          </a:bodyPr>
          <a:lstStyle/>
          <a:p>
            <a:pPr>
              <a:lnSpc>
                <a:spcPts val="3573"/>
              </a:lnSpc>
            </a:pPr>
            <a:r>
              <a:rPr lang="en-US" sz="2552">
                <a:solidFill>
                  <a:srgbClr val="000000"/>
                </a:solidFill>
                <a:latin typeface="つなぎゴシック"/>
              </a:rPr>
              <a:t>Affirming the Consequent (Penarikan Kesimpulan yang Salah)</a:t>
            </a:r>
          </a:p>
          <a:p>
            <a:pPr>
              <a:lnSpc>
                <a:spcPts val="3573"/>
              </a:lnSpc>
            </a:pPr>
          </a:p>
          <a:p>
            <a:pPr marL="551094" indent="-275547" lvl="1">
              <a:lnSpc>
                <a:spcPts val="3573"/>
              </a:lnSpc>
              <a:buFont typeface="Arial"/>
              <a:buChar char="•"/>
            </a:pPr>
            <a:r>
              <a:rPr lang="en-US" sz="2552">
                <a:solidFill>
                  <a:srgbClr val="000000"/>
                </a:solidFill>
                <a:latin typeface="つなぎゴシック"/>
              </a:rPr>
              <a:t>Contoh: Jika hari ini hujan, maka lapangan akan basah. Lapangan basah. Oleh karena itu, hari ini hujan.</a:t>
            </a:r>
          </a:p>
          <a:p>
            <a:pPr marL="551094" indent="-275547" lvl="1">
              <a:lnSpc>
                <a:spcPts val="3573"/>
              </a:lnSpc>
              <a:buFont typeface="Arial"/>
              <a:buChar char="•"/>
            </a:pPr>
            <a:r>
              <a:rPr lang="en-US" sz="2552">
                <a:solidFill>
                  <a:srgbClr val="000000"/>
                </a:solidFill>
                <a:latin typeface="つなぎゴシック"/>
              </a:rPr>
              <a:t>Penjelasan: Ini adalah bentuk kesalahan logika di mana kesimpulan dibuat berdasarkan pernyataan yang sebenarnya bisa disebabkan oleh berbagai hal selain apa yang diklaim dalam premis. Meskipun lapangan basah, bisa jadi karena penyiraman atau embun pagi, bukan karena hujan.</a:t>
            </a:r>
          </a:p>
          <a:p>
            <a:pPr>
              <a:lnSpc>
                <a:spcPts val="3573"/>
              </a:lnSpc>
            </a:pPr>
          </a:p>
        </p:txBody>
      </p:sp>
      <p:sp>
        <p:nvSpPr>
          <p:cNvPr name="TextBox 7" id="7"/>
          <p:cNvSpPr txBox="true"/>
          <p:nvPr/>
        </p:nvSpPr>
        <p:spPr>
          <a:xfrm rot="0">
            <a:off x="4845467" y="540206"/>
            <a:ext cx="8068802" cy="1811020"/>
          </a:xfrm>
          <a:prstGeom prst="rect">
            <a:avLst/>
          </a:prstGeom>
        </p:spPr>
        <p:txBody>
          <a:bodyPr anchor="t" rtlCol="false" tIns="0" lIns="0" bIns="0" rIns="0">
            <a:spAutoFit/>
          </a:bodyPr>
          <a:lstStyle/>
          <a:p>
            <a:pPr algn="ctr">
              <a:lnSpc>
                <a:spcPts val="7279"/>
              </a:lnSpc>
            </a:pPr>
            <a:r>
              <a:rPr lang="en-US" sz="5199">
                <a:solidFill>
                  <a:srgbClr val="000000"/>
                </a:solidFill>
                <a:latin typeface="Potta One"/>
              </a:rPr>
              <a:t>CONTOH KASUS FORMAL FALLACY</a:t>
            </a:r>
          </a:p>
        </p:txBody>
      </p:sp>
      <p:sp>
        <p:nvSpPr>
          <p:cNvPr name="TextBox 8" id="8"/>
          <p:cNvSpPr txBox="true"/>
          <p:nvPr/>
        </p:nvSpPr>
        <p:spPr>
          <a:xfrm rot="0">
            <a:off x="1735143" y="3303175"/>
            <a:ext cx="2993470" cy="896620"/>
          </a:xfrm>
          <a:prstGeom prst="rect">
            <a:avLst/>
          </a:prstGeom>
        </p:spPr>
        <p:txBody>
          <a:bodyPr anchor="t" rtlCol="false" tIns="0" lIns="0" bIns="0" rIns="0">
            <a:spAutoFit/>
          </a:bodyPr>
          <a:lstStyle/>
          <a:p>
            <a:pPr>
              <a:lnSpc>
                <a:spcPts val="7279"/>
              </a:lnSpc>
            </a:pPr>
            <a:r>
              <a:rPr lang="en-US" sz="5199">
                <a:solidFill>
                  <a:srgbClr val="000000"/>
                </a:solidFill>
                <a:latin typeface="つなぎゴシック"/>
              </a:rPr>
              <a:t>Contoh 3</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BEBEB"/>
        </a:solidFill>
      </p:bgPr>
    </p:bg>
    <p:spTree>
      <p:nvGrpSpPr>
        <p:cNvPr id="1" name=""/>
        <p:cNvGrpSpPr/>
        <p:nvPr/>
      </p:nvGrpSpPr>
      <p:grpSpPr>
        <a:xfrm>
          <a:off x="0" y="0"/>
          <a:ext cx="0" cy="0"/>
          <a:chOff x="0" y="0"/>
          <a:chExt cx="0" cy="0"/>
        </a:xfrm>
      </p:grpSpPr>
      <p:sp>
        <p:nvSpPr>
          <p:cNvPr name="Freeform 2" id="2"/>
          <p:cNvSpPr/>
          <p:nvPr/>
        </p:nvSpPr>
        <p:spPr>
          <a:xfrm flipH="false" flipV="true" rot="0">
            <a:off x="340514" y="8570114"/>
            <a:ext cx="1376371" cy="1376371"/>
          </a:xfrm>
          <a:custGeom>
            <a:avLst/>
            <a:gdLst/>
            <a:ahLst/>
            <a:cxnLst/>
            <a:rect r="r" b="b" t="t" l="l"/>
            <a:pathLst>
              <a:path h="1376371" w="1376371">
                <a:moveTo>
                  <a:pt x="0" y="1376372"/>
                </a:moveTo>
                <a:lnTo>
                  <a:pt x="1376372" y="1376372"/>
                </a:lnTo>
                <a:lnTo>
                  <a:pt x="1376372" y="0"/>
                </a:lnTo>
                <a:lnTo>
                  <a:pt x="0" y="0"/>
                </a:lnTo>
                <a:lnTo>
                  <a:pt x="0" y="1376372"/>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743197" y="-2138434"/>
            <a:ext cx="11486393" cy="4795569"/>
          </a:xfrm>
          <a:custGeom>
            <a:avLst/>
            <a:gdLst/>
            <a:ahLst/>
            <a:cxnLst/>
            <a:rect r="r" b="b" t="t" l="l"/>
            <a:pathLst>
              <a:path h="4795569" w="11486393">
                <a:moveTo>
                  <a:pt x="0" y="0"/>
                </a:moveTo>
                <a:lnTo>
                  <a:pt x="11486394" y="0"/>
                </a:lnTo>
                <a:lnTo>
                  <a:pt x="11486394" y="4795569"/>
                </a:lnTo>
                <a:lnTo>
                  <a:pt x="0" y="479556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1952248" y="8039962"/>
            <a:ext cx="7315200" cy="3813048"/>
          </a:xfrm>
          <a:custGeom>
            <a:avLst/>
            <a:gdLst/>
            <a:ahLst/>
            <a:cxnLst/>
            <a:rect r="r" b="b" t="t" l="l"/>
            <a:pathLst>
              <a:path h="3813048" w="7315200">
                <a:moveTo>
                  <a:pt x="0" y="0"/>
                </a:moveTo>
                <a:lnTo>
                  <a:pt x="7315200" y="0"/>
                </a:lnTo>
                <a:lnTo>
                  <a:pt x="7315200" y="3813048"/>
                </a:lnTo>
                <a:lnTo>
                  <a:pt x="0" y="381304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5" id="5"/>
          <p:cNvSpPr txBox="true"/>
          <p:nvPr/>
        </p:nvSpPr>
        <p:spPr>
          <a:xfrm rot="0">
            <a:off x="1716886" y="2001980"/>
            <a:ext cx="13695822" cy="1226820"/>
          </a:xfrm>
          <a:prstGeom prst="rect">
            <a:avLst/>
          </a:prstGeom>
        </p:spPr>
        <p:txBody>
          <a:bodyPr anchor="t" rtlCol="false" tIns="0" lIns="0" bIns="0" rIns="0">
            <a:spAutoFit/>
          </a:bodyPr>
          <a:lstStyle/>
          <a:p>
            <a:pPr>
              <a:lnSpc>
                <a:spcPts val="10080"/>
              </a:lnSpc>
            </a:pPr>
            <a:r>
              <a:rPr lang="en-US" sz="7200">
                <a:solidFill>
                  <a:srgbClr val="000000"/>
                </a:solidFill>
                <a:latin typeface="Potta One"/>
              </a:rPr>
              <a:t>INFORMAL FALLACY</a:t>
            </a:r>
          </a:p>
        </p:txBody>
      </p:sp>
      <p:sp>
        <p:nvSpPr>
          <p:cNvPr name="Freeform 6" id="6"/>
          <p:cNvSpPr/>
          <p:nvPr/>
        </p:nvSpPr>
        <p:spPr>
          <a:xfrm flipH="true" flipV="false" rot="0">
            <a:off x="12528708" y="-2710099"/>
            <a:ext cx="6162281" cy="5938899"/>
          </a:xfrm>
          <a:custGeom>
            <a:avLst/>
            <a:gdLst/>
            <a:ahLst/>
            <a:cxnLst/>
            <a:rect r="r" b="b" t="t" l="l"/>
            <a:pathLst>
              <a:path h="5938899" w="6162281">
                <a:moveTo>
                  <a:pt x="6162281" y="0"/>
                </a:moveTo>
                <a:lnTo>
                  <a:pt x="0" y="0"/>
                </a:lnTo>
                <a:lnTo>
                  <a:pt x="0" y="5938899"/>
                </a:lnTo>
                <a:lnTo>
                  <a:pt x="6162281" y="5938899"/>
                </a:lnTo>
                <a:lnTo>
                  <a:pt x="6162281"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1716886" y="4002958"/>
            <a:ext cx="12683650" cy="5199922"/>
          </a:xfrm>
          <a:prstGeom prst="rect">
            <a:avLst/>
          </a:prstGeom>
        </p:spPr>
        <p:txBody>
          <a:bodyPr anchor="t" rtlCol="false" tIns="0" lIns="0" bIns="0" rIns="0">
            <a:spAutoFit/>
          </a:bodyPr>
          <a:lstStyle/>
          <a:p>
            <a:pPr>
              <a:lnSpc>
                <a:spcPts val="5921"/>
              </a:lnSpc>
            </a:pPr>
            <a:r>
              <a:rPr lang="en-US" sz="3524">
                <a:solidFill>
                  <a:srgbClr val="000000"/>
                </a:solidFill>
                <a:latin typeface="つなぎゴシック"/>
              </a:rPr>
              <a:t>Informal fallacy adalah jenis kesalahan logika atau argumen yang terjadi karena cara argumen disajikan atau substansi dari argumen tersebut, bukan karena struktur formal argumen itu sendiri. Dengan kata lain, informal fallacy lebih berkaitan dengan cara argumen disusun, dinyatakan, atau didukung, daripada kesalahan dalam bentuk proposisi, premis, atau kesimpulan secara langsung.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111" r="0" b="-15111"/>
            </a:stretch>
          </a:blipFill>
        </p:spPr>
      </p:sp>
      <p:sp>
        <p:nvSpPr>
          <p:cNvPr name="Freeform 3" id="3"/>
          <p:cNvSpPr/>
          <p:nvPr/>
        </p:nvSpPr>
        <p:spPr>
          <a:xfrm flipH="true" flipV="false" rot="0">
            <a:off x="16571114" y="340514"/>
            <a:ext cx="1376371" cy="1376371"/>
          </a:xfrm>
          <a:custGeom>
            <a:avLst/>
            <a:gdLst/>
            <a:ahLst/>
            <a:cxnLst/>
            <a:rect r="r" b="b" t="t" l="l"/>
            <a:pathLst>
              <a:path h="1376371" w="1376371">
                <a:moveTo>
                  <a:pt x="1376372" y="0"/>
                </a:moveTo>
                <a:lnTo>
                  <a:pt x="0" y="0"/>
                </a:lnTo>
                <a:lnTo>
                  <a:pt x="0" y="1376372"/>
                </a:lnTo>
                <a:lnTo>
                  <a:pt x="1376372" y="1376372"/>
                </a:lnTo>
                <a:lnTo>
                  <a:pt x="1376372"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996592" y="6860515"/>
            <a:ext cx="11486393" cy="4795569"/>
          </a:xfrm>
          <a:custGeom>
            <a:avLst/>
            <a:gdLst/>
            <a:ahLst/>
            <a:cxnLst/>
            <a:rect r="r" b="b" t="t" l="l"/>
            <a:pathLst>
              <a:path h="4795569" w="11486393">
                <a:moveTo>
                  <a:pt x="0" y="0"/>
                </a:moveTo>
                <a:lnTo>
                  <a:pt x="11486393" y="0"/>
                </a:lnTo>
                <a:lnTo>
                  <a:pt x="11486393" y="4795570"/>
                </a:lnTo>
                <a:lnTo>
                  <a:pt x="0" y="47955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0">
            <a:off x="-1922457" y="-1136417"/>
            <a:ext cx="7315200" cy="3813048"/>
          </a:xfrm>
          <a:custGeom>
            <a:avLst/>
            <a:gdLst/>
            <a:ahLst/>
            <a:cxnLst/>
            <a:rect r="r" b="b" t="t" l="l"/>
            <a:pathLst>
              <a:path h="3813048" w="7315200">
                <a:moveTo>
                  <a:pt x="7315200" y="0"/>
                </a:moveTo>
                <a:lnTo>
                  <a:pt x="0" y="0"/>
                </a:lnTo>
                <a:lnTo>
                  <a:pt x="0" y="3813048"/>
                </a:lnTo>
                <a:lnTo>
                  <a:pt x="7315200" y="3813048"/>
                </a:lnTo>
                <a:lnTo>
                  <a:pt x="731520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1735143" y="4255309"/>
            <a:ext cx="11646013" cy="4521210"/>
          </a:xfrm>
          <a:prstGeom prst="rect">
            <a:avLst/>
          </a:prstGeom>
        </p:spPr>
        <p:txBody>
          <a:bodyPr anchor="t" rtlCol="false" tIns="0" lIns="0" bIns="0" rIns="0">
            <a:spAutoFit/>
          </a:bodyPr>
          <a:lstStyle/>
          <a:p>
            <a:pPr>
              <a:lnSpc>
                <a:spcPts val="3573"/>
              </a:lnSpc>
            </a:pPr>
            <a:r>
              <a:rPr lang="en-US" sz="2552">
                <a:solidFill>
                  <a:srgbClr val="000000"/>
                </a:solidFill>
                <a:latin typeface="つなぎゴシック"/>
              </a:rPr>
              <a:t>Ad Hominem (Menyerang Pribadi)</a:t>
            </a:r>
          </a:p>
          <a:p>
            <a:pPr>
              <a:lnSpc>
                <a:spcPts val="3573"/>
              </a:lnSpc>
            </a:pPr>
          </a:p>
          <a:p>
            <a:pPr marL="551094" indent="-275547" lvl="1">
              <a:lnSpc>
                <a:spcPts val="3573"/>
              </a:lnSpc>
              <a:buFont typeface="Arial"/>
              <a:buChar char="•"/>
            </a:pPr>
            <a:r>
              <a:rPr lang="en-US" sz="2552">
                <a:solidFill>
                  <a:srgbClr val="000000"/>
                </a:solidFill>
                <a:latin typeface="つなぎゴシック"/>
              </a:rPr>
              <a:t>Contoh: "Anda tidak bisa percaya pada argumen dia tentang perubahan iklim karena dia hanya seorang artis, bukan ahli di bidang tersebut."</a:t>
            </a:r>
          </a:p>
          <a:p>
            <a:pPr marL="551094" indent="-275547" lvl="1">
              <a:lnSpc>
                <a:spcPts val="3573"/>
              </a:lnSpc>
              <a:buFont typeface="Arial"/>
              <a:buChar char="•"/>
            </a:pPr>
            <a:r>
              <a:rPr lang="en-US" sz="2552">
                <a:solidFill>
                  <a:srgbClr val="000000"/>
                </a:solidFill>
                <a:latin typeface="つなぎゴシック"/>
              </a:rPr>
              <a:t>Penjelasan: Dalam kasus ini, argumen seseorang ditolak dengan menyerang karakter atau identitas orang yang mengemukakan argumen, bukan dengan menguji validitas atau substansi argumen tersebut. Ini adalah fallasi karena relevansi argumen seharusnya dinilai berdasarkan fakta dan bukti yang disajikan, bukan berdasarkan siapa yang mengemukakan argumen.</a:t>
            </a:r>
          </a:p>
          <a:p>
            <a:pPr>
              <a:lnSpc>
                <a:spcPts val="3573"/>
              </a:lnSpc>
            </a:pPr>
          </a:p>
        </p:txBody>
      </p:sp>
      <p:sp>
        <p:nvSpPr>
          <p:cNvPr name="TextBox 7" id="7"/>
          <p:cNvSpPr txBox="true"/>
          <p:nvPr/>
        </p:nvSpPr>
        <p:spPr>
          <a:xfrm rot="0">
            <a:off x="4845467" y="540206"/>
            <a:ext cx="8068802" cy="1811020"/>
          </a:xfrm>
          <a:prstGeom prst="rect">
            <a:avLst/>
          </a:prstGeom>
        </p:spPr>
        <p:txBody>
          <a:bodyPr anchor="t" rtlCol="false" tIns="0" lIns="0" bIns="0" rIns="0">
            <a:spAutoFit/>
          </a:bodyPr>
          <a:lstStyle/>
          <a:p>
            <a:pPr algn="ctr">
              <a:lnSpc>
                <a:spcPts val="7279"/>
              </a:lnSpc>
            </a:pPr>
            <a:r>
              <a:rPr lang="en-US" sz="5199">
                <a:solidFill>
                  <a:srgbClr val="000000"/>
                </a:solidFill>
                <a:latin typeface="Potta One"/>
              </a:rPr>
              <a:t>CONTOH KASUS INFORMAL FALLACY</a:t>
            </a:r>
          </a:p>
        </p:txBody>
      </p:sp>
      <p:sp>
        <p:nvSpPr>
          <p:cNvPr name="TextBox 8" id="8"/>
          <p:cNvSpPr txBox="true"/>
          <p:nvPr/>
        </p:nvSpPr>
        <p:spPr>
          <a:xfrm rot="0">
            <a:off x="1735143" y="3303175"/>
            <a:ext cx="2993470" cy="896620"/>
          </a:xfrm>
          <a:prstGeom prst="rect">
            <a:avLst/>
          </a:prstGeom>
        </p:spPr>
        <p:txBody>
          <a:bodyPr anchor="t" rtlCol="false" tIns="0" lIns="0" bIns="0" rIns="0">
            <a:spAutoFit/>
          </a:bodyPr>
          <a:lstStyle/>
          <a:p>
            <a:pPr>
              <a:lnSpc>
                <a:spcPts val="7279"/>
              </a:lnSpc>
            </a:pPr>
            <a:r>
              <a:rPr lang="en-US" sz="5199">
                <a:solidFill>
                  <a:srgbClr val="000000"/>
                </a:solidFill>
                <a:latin typeface="つなぎゴシック"/>
              </a:rPr>
              <a:t>Contoh 1</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111" r="0" b="-15111"/>
            </a:stretch>
          </a:blipFill>
        </p:spPr>
      </p:sp>
      <p:sp>
        <p:nvSpPr>
          <p:cNvPr name="Freeform 3" id="3"/>
          <p:cNvSpPr/>
          <p:nvPr/>
        </p:nvSpPr>
        <p:spPr>
          <a:xfrm flipH="true" flipV="false" rot="0">
            <a:off x="16571114" y="340514"/>
            <a:ext cx="1376371" cy="1376371"/>
          </a:xfrm>
          <a:custGeom>
            <a:avLst/>
            <a:gdLst/>
            <a:ahLst/>
            <a:cxnLst/>
            <a:rect r="r" b="b" t="t" l="l"/>
            <a:pathLst>
              <a:path h="1376371" w="1376371">
                <a:moveTo>
                  <a:pt x="1376372" y="0"/>
                </a:moveTo>
                <a:lnTo>
                  <a:pt x="0" y="0"/>
                </a:lnTo>
                <a:lnTo>
                  <a:pt x="0" y="1376372"/>
                </a:lnTo>
                <a:lnTo>
                  <a:pt x="1376372" y="1376372"/>
                </a:lnTo>
                <a:lnTo>
                  <a:pt x="1376372"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0">
            <a:off x="11996592" y="6860515"/>
            <a:ext cx="11486393" cy="4795569"/>
          </a:xfrm>
          <a:custGeom>
            <a:avLst/>
            <a:gdLst/>
            <a:ahLst/>
            <a:cxnLst/>
            <a:rect r="r" b="b" t="t" l="l"/>
            <a:pathLst>
              <a:path h="4795569" w="11486393">
                <a:moveTo>
                  <a:pt x="0" y="0"/>
                </a:moveTo>
                <a:lnTo>
                  <a:pt x="11486393" y="0"/>
                </a:lnTo>
                <a:lnTo>
                  <a:pt x="11486393" y="4795570"/>
                </a:lnTo>
                <a:lnTo>
                  <a:pt x="0" y="479557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true" flipV="false" rot="0">
            <a:off x="-1922457" y="-1136417"/>
            <a:ext cx="7315200" cy="3813048"/>
          </a:xfrm>
          <a:custGeom>
            <a:avLst/>
            <a:gdLst/>
            <a:ahLst/>
            <a:cxnLst/>
            <a:rect r="r" b="b" t="t" l="l"/>
            <a:pathLst>
              <a:path h="3813048" w="7315200">
                <a:moveTo>
                  <a:pt x="7315200" y="0"/>
                </a:moveTo>
                <a:lnTo>
                  <a:pt x="0" y="0"/>
                </a:lnTo>
                <a:lnTo>
                  <a:pt x="0" y="3813048"/>
                </a:lnTo>
                <a:lnTo>
                  <a:pt x="7315200" y="3813048"/>
                </a:lnTo>
                <a:lnTo>
                  <a:pt x="731520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1735143" y="4255309"/>
            <a:ext cx="11646013" cy="4521210"/>
          </a:xfrm>
          <a:prstGeom prst="rect">
            <a:avLst/>
          </a:prstGeom>
        </p:spPr>
        <p:txBody>
          <a:bodyPr anchor="t" rtlCol="false" tIns="0" lIns="0" bIns="0" rIns="0">
            <a:spAutoFit/>
          </a:bodyPr>
          <a:lstStyle/>
          <a:p>
            <a:pPr>
              <a:lnSpc>
                <a:spcPts val="3573"/>
              </a:lnSpc>
            </a:pPr>
            <a:r>
              <a:rPr lang="en-US" sz="2552">
                <a:solidFill>
                  <a:srgbClr val="000000"/>
                </a:solidFill>
                <a:latin typeface="つなぎゴシック"/>
              </a:rPr>
              <a:t>Straw Man (Pria Jerami)</a:t>
            </a:r>
          </a:p>
          <a:p>
            <a:pPr>
              <a:lnSpc>
                <a:spcPts val="3573"/>
              </a:lnSpc>
            </a:pPr>
          </a:p>
          <a:p>
            <a:pPr marL="551094" indent="-275547" lvl="1">
              <a:lnSpc>
                <a:spcPts val="3573"/>
              </a:lnSpc>
              <a:buFont typeface="Arial"/>
              <a:buChar char="•"/>
            </a:pPr>
            <a:r>
              <a:rPr lang="en-US" sz="2552">
                <a:solidFill>
                  <a:srgbClr val="000000"/>
                </a:solidFill>
                <a:latin typeface="つなぎゴシック"/>
              </a:rPr>
              <a:t>Contoh: "Mengapa Anda menentang pemberlakuan jam malam? Anda jelas tidak peduli dengan keamanan lingkungan dan anak-anak yang rentan!"</a:t>
            </a:r>
          </a:p>
          <a:p>
            <a:pPr marL="551094" indent="-275547" lvl="1">
              <a:lnSpc>
                <a:spcPts val="3573"/>
              </a:lnSpc>
              <a:buFont typeface="Arial"/>
              <a:buChar char="•"/>
            </a:pPr>
            <a:r>
              <a:rPr lang="en-US" sz="2552">
                <a:solidFill>
                  <a:srgbClr val="000000"/>
                </a:solidFill>
                <a:latin typeface="つなぎゴシック"/>
              </a:rPr>
              <a:t>Penjelasan: Dalam fallasi ini, argumen lawan disalahartikan atau dilebih-lebihkan sehingga terlihat lebih lemah atau mudah diserang. Penyerang kemudian menyerang argumen yang dilebih-lebihkan tersebut, bukan argumen sebenarnya dari lawan. Ini adalah fallasi karena tidak menghadapi argumen yang sebenarnya dan menciptakan kerancuan dalam debat.</a:t>
            </a:r>
          </a:p>
          <a:p>
            <a:pPr>
              <a:lnSpc>
                <a:spcPts val="3573"/>
              </a:lnSpc>
            </a:pPr>
          </a:p>
        </p:txBody>
      </p:sp>
      <p:sp>
        <p:nvSpPr>
          <p:cNvPr name="TextBox 7" id="7"/>
          <p:cNvSpPr txBox="true"/>
          <p:nvPr/>
        </p:nvSpPr>
        <p:spPr>
          <a:xfrm rot="0">
            <a:off x="4845467" y="540206"/>
            <a:ext cx="8068802" cy="1811020"/>
          </a:xfrm>
          <a:prstGeom prst="rect">
            <a:avLst/>
          </a:prstGeom>
        </p:spPr>
        <p:txBody>
          <a:bodyPr anchor="t" rtlCol="false" tIns="0" lIns="0" bIns="0" rIns="0">
            <a:spAutoFit/>
          </a:bodyPr>
          <a:lstStyle/>
          <a:p>
            <a:pPr algn="ctr">
              <a:lnSpc>
                <a:spcPts val="7279"/>
              </a:lnSpc>
            </a:pPr>
            <a:r>
              <a:rPr lang="en-US" sz="5199">
                <a:solidFill>
                  <a:srgbClr val="000000"/>
                </a:solidFill>
                <a:latin typeface="Potta One"/>
              </a:rPr>
              <a:t>CONTOH KASUS INFORMAL FALLACY</a:t>
            </a:r>
          </a:p>
        </p:txBody>
      </p:sp>
      <p:sp>
        <p:nvSpPr>
          <p:cNvPr name="TextBox 8" id="8"/>
          <p:cNvSpPr txBox="true"/>
          <p:nvPr/>
        </p:nvSpPr>
        <p:spPr>
          <a:xfrm rot="0">
            <a:off x="1735143" y="3303175"/>
            <a:ext cx="2993470" cy="896620"/>
          </a:xfrm>
          <a:prstGeom prst="rect">
            <a:avLst/>
          </a:prstGeom>
        </p:spPr>
        <p:txBody>
          <a:bodyPr anchor="t" rtlCol="false" tIns="0" lIns="0" bIns="0" rIns="0">
            <a:spAutoFit/>
          </a:bodyPr>
          <a:lstStyle/>
          <a:p>
            <a:pPr>
              <a:lnSpc>
                <a:spcPts val="7279"/>
              </a:lnSpc>
            </a:pPr>
            <a:r>
              <a:rPr lang="en-US" sz="5199">
                <a:solidFill>
                  <a:srgbClr val="000000"/>
                </a:solidFill>
                <a:latin typeface="つなぎゴシック"/>
              </a:rPr>
              <a:t>Contoh 2</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DAGAbu54hJM</dc:identifier>
  <dcterms:modified xsi:type="dcterms:W3CDTF">2011-08-01T06:04:30Z</dcterms:modified>
  <cp:revision>1</cp:revision>
  <dc:title>Fallacy</dc:title>
</cp:coreProperties>
</file>

<file path=docProps/thumbnail.jpeg>
</file>